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2"/>
  </p:normalViewPr>
  <p:slideViewPr>
    <p:cSldViewPr snapToGrid="0" snapToObjects="1">
      <p:cViewPr varScale="1">
        <p:scale>
          <a:sx n="76" d="100"/>
          <a:sy n="76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C18C-31C2-FA47-8958-733C3F0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Alpha,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635D-A1BD-4445-B226-876999025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97F94-D143-B14F-8C71-57EB7303A486}"/>
              </a:ext>
            </a:extLst>
          </p:cNvPr>
          <p:cNvSpPr txBox="1"/>
          <p:nvPr/>
        </p:nvSpPr>
        <p:spPr>
          <a:xfrm>
            <a:off x="3613668" y="491528"/>
            <a:ext cx="7740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analytical_parms_alpha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varA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72459-5086-1249-8E74-7E1FD9FF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262"/>
            <a:ext cx="10515600" cy="56083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F84B10-3E60-0346-96AF-B460F9E9C976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CAABB8-D311-704A-B721-733C5B15D2D7}"/>
              </a:ext>
            </a:extLst>
          </p:cNvPr>
          <p:cNvCxnSpPr>
            <a:cxnSpLocks/>
          </p:cNvCxnSpPr>
          <p:nvPr/>
        </p:nvCxnSpPr>
        <p:spPr>
          <a:xfrm>
            <a:off x="1545465" y="4157730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7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29A3-29A3-084C-841E-8C7D616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49D3-1F5E-F647-904C-E651C67D0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86B51-354D-8D43-BFB0-4948A2BB8814}"/>
              </a:ext>
            </a:extLst>
          </p:cNvPr>
          <p:cNvSpPr txBox="1"/>
          <p:nvPr/>
        </p:nvSpPr>
        <p:spPr>
          <a:xfrm>
            <a:off x="3436825" y="640442"/>
            <a:ext cx="791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analytical_parms_gamma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varG</a:t>
            </a:r>
            <a:r>
              <a:rPr lang="en-US" dirty="0"/>
              <a:t>=0.01, epsilon=0.01)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2D59C0-B95E-5F4C-A0FE-70A15636F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74" y="1286773"/>
            <a:ext cx="10446051" cy="55712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ABCE30-9B4E-A94C-98F3-4BB2B4BF8F4C}"/>
              </a:ext>
            </a:extLst>
          </p:cNvPr>
          <p:cNvCxnSpPr>
            <a:cxnSpLocks/>
          </p:cNvCxnSpPr>
          <p:nvPr/>
        </p:nvCxnSpPr>
        <p:spPr>
          <a:xfrm>
            <a:off x="1382332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66F38-217A-A847-8902-199B505562CB}"/>
              </a:ext>
            </a:extLst>
          </p:cNvPr>
          <p:cNvCxnSpPr>
            <a:cxnSpLocks/>
          </p:cNvCxnSpPr>
          <p:nvPr/>
        </p:nvCxnSpPr>
        <p:spPr>
          <a:xfrm>
            <a:off x="1545465" y="5203065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92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4E2B-7ACB-D746-BF2C-14306296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4784D-2C85-0D45-996B-0B6E8C09792A}"/>
              </a:ext>
            </a:extLst>
          </p:cNvPr>
          <p:cNvSpPr txBox="1"/>
          <p:nvPr/>
        </p:nvSpPr>
        <p:spPr>
          <a:xfrm>
            <a:off x="3614983" y="520298"/>
            <a:ext cx="767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analytical_parms_shed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b=2.5, bs=.01, </a:t>
            </a:r>
            <a:r>
              <a:rPr lang="en-US" dirty="0" err="1"/>
              <a:t>varS</a:t>
            </a:r>
            <a:r>
              <a:rPr lang="en-US" dirty="0"/>
              <a:t>=0.0099, epsilon=0.01) # R0=3.8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20F4BE-000B-AF46-936D-FBCB4E0A4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6AD5F-0EC1-A54D-AC5F-EFBF7F56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14" y="1321802"/>
            <a:ext cx="10380371" cy="55361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27B5F-727C-2E43-A8FA-6BE6F686B6FF}"/>
              </a:ext>
            </a:extLst>
          </p:cNvPr>
          <p:cNvCxnSpPr>
            <a:cxnSpLocks/>
          </p:cNvCxnSpPr>
          <p:nvPr/>
        </p:nvCxnSpPr>
        <p:spPr>
          <a:xfrm>
            <a:off x="1596981" y="392805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85E62F-CB18-3240-8A3C-83131426A812}"/>
              </a:ext>
            </a:extLst>
          </p:cNvPr>
          <p:cNvCxnSpPr>
            <a:cxnSpLocks/>
          </p:cNvCxnSpPr>
          <p:nvPr/>
        </p:nvCxnSpPr>
        <p:spPr>
          <a:xfrm>
            <a:off x="1596981" y="5100034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9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49F-E479-BE4C-B9AE-B0165BED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DC520-562C-AB4C-A5A2-5A82808DA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209A3-2147-0B44-BEF7-4CC24C97328D}"/>
              </a:ext>
            </a:extLst>
          </p:cNvPr>
          <p:cNvSpPr txBox="1"/>
          <p:nvPr/>
        </p:nvSpPr>
        <p:spPr>
          <a:xfrm>
            <a:off x="3711084" y="602920"/>
            <a:ext cx="764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analytical_parms_beta</a:t>
            </a:r>
            <a:r>
              <a:rPr lang="en-US" dirty="0"/>
              <a:t> = c(c=.1, shed=.05, alpha=.1, gamma=.1, beta=.25, d=.1, </a:t>
            </a:r>
          </a:p>
          <a:p>
            <a:r>
              <a:rPr lang="en-US" dirty="0"/>
              <a:t>                           b=2.5, bs=.01, </a:t>
            </a:r>
            <a:r>
              <a:rPr lang="en-US" dirty="0" err="1"/>
              <a:t>varC</a:t>
            </a:r>
            <a:r>
              <a:rPr lang="en-US" dirty="0"/>
              <a:t>=0.01, </a:t>
            </a:r>
            <a:r>
              <a:rPr lang="en-US" dirty="0" err="1"/>
              <a:t>epsilon_c</a:t>
            </a:r>
            <a:r>
              <a:rPr lang="en-US" dirty="0"/>
              <a:t>=0.01) # R0=3.8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6F0EC-BEA7-FA4A-ADBC-7FD51092D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96" y="1249251"/>
            <a:ext cx="10516404" cy="560874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B0CC6-7702-674A-8E0B-E50C5985343A}"/>
              </a:ext>
            </a:extLst>
          </p:cNvPr>
          <p:cNvCxnSpPr>
            <a:cxnSpLocks/>
          </p:cNvCxnSpPr>
          <p:nvPr/>
        </p:nvCxnSpPr>
        <p:spPr>
          <a:xfrm>
            <a:off x="1545465" y="5190186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5CA2BF-74FA-3D4A-A9EB-5CE4F56061BC}"/>
              </a:ext>
            </a:extLst>
          </p:cNvPr>
          <p:cNvCxnSpPr>
            <a:cxnSpLocks/>
          </p:cNvCxnSpPr>
          <p:nvPr/>
        </p:nvCxnSpPr>
        <p:spPr>
          <a:xfrm>
            <a:off x="1545465" y="4159877"/>
            <a:ext cx="9427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8B59C0-2B94-6242-9969-5B01BC462A5F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38BFB1-5A0A-6E43-A5D7-59A4530FC0E5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6E51AF-F34E-6945-B4B9-AE6371E31CD9}"/>
              </a:ext>
            </a:extLst>
          </p:cNvPr>
          <p:cNvCxnSpPr/>
          <p:nvPr/>
        </p:nvCxnSpPr>
        <p:spPr>
          <a:xfrm flipV="1">
            <a:off x="1300766" y="1744133"/>
            <a:ext cx="4541234" cy="30446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C0BDA7-0C2B-B246-BC34-6E0BDBC79E65}"/>
              </a:ext>
            </a:extLst>
          </p:cNvPr>
          <p:cNvSpPr txBox="1"/>
          <p:nvPr/>
        </p:nvSpPr>
        <p:spPr>
          <a:xfrm>
            <a:off x="2878693" y="5164428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5ED2C-5596-DA4E-A0BC-0F05DFE4009E}"/>
              </a:ext>
            </a:extLst>
          </p:cNvPr>
          <p:cNvSpPr txBox="1"/>
          <p:nvPr/>
        </p:nvSpPr>
        <p:spPr>
          <a:xfrm rot="16200000">
            <a:off x="129872" y="3081796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</p:spTree>
    <p:extLst>
      <p:ext uri="{BB962C8B-B14F-4D97-AF65-F5344CB8AC3E}">
        <p14:creationId xmlns:p14="http://schemas.microsoft.com/office/powerpoint/2010/main" val="371199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490354-72DF-5444-9999-3FE08824A8A0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EDD81-43B6-9B46-B91B-3469F31D6F49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5A12E0-C76E-A441-BE36-8ECC50FAC38F}"/>
              </a:ext>
            </a:extLst>
          </p:cNvPr>
          <p:cNvSpPr txBox="1"/>
          <p:nvPr/>
        </p:nvSpPr>
        <p:spPr>
          <a:xfrm>
            <a:off x="2880700" y="5164428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Shedding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ED13B-B377-FB4A-8A8D-895882409329}"/>
              </a:ext>
            </a:extLst>
          </p:cNvPr>
          <p:cNvSpPr txBox="1"/>
          <p:nvPr/>
        </p:nvSpPr>
        <p:spPr>
          <a:xfrm rot="16200000">
            <a:off x="129872" y="3081796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715476E-E200-9B41-B402-369A7D9037C6}"/>
              </a:ext>
            </a:extLst>
          </p:cNvPr>
          <p:cNvSpPr/>
          <p:nvPr/>
        </p:nvSpPr>
        <p:spPr>
          <a:xfrm>
            <a:off x="1300766" y="2214927"/>
            <a:ext cx="5029200" cy="2573867"/>
          </a:xfrm>
          <a:custGeom>
            <a:avLst/>
            <a:gdLst>
              <a:gd name="connsiteX0" fmla="*/ 0 w 5029200"/>
              <a:gd name="connsiteY0" fmla="*/ 2573867 h 2573867"/>
              <a:gd name="connsiteX1" fmla="*/ 1473200 w 5029200"/>
              <a:gd name="connsiteY1" fmla="*/ 338667 h 2573867"/>
              <a:gd name="connsiteX2" fmla="*/ 5029200 w 5029200"/>
              <a:gd name="connsiteY2" fmla="*/ 0 h 257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29200" h="2573867">
                <a:moveTo>
                  <a:pt x="0" y="2573867"/>
                </a:moveTo>
                <a:cubicBezTo>
                  <a:pt x="317500" y="1670756"/>
                  <a:pt x="635000" y="767645"/>
                  <a:pt x="1473200" y="338667"/>
                </a:cubicBezTo>
                <a:cubicBezTo>
                  <a:pt x="2311400" y="-90311"/>
                  <a:pt x="4433711" y="42333"/>
                  <a:pt x="5029200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0D27D5-E4B0-574F-BA9B-1C20E7E0D0E1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726C96-7F52-844D-8ABB-3165A4D7B290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FDE44E-6CD1-3545-B955-06AF36F35FEA}"/>
              </a:ext>
            </a:extLst>
          </p:cNvPr>
          <p:cNvSpPr txBox="1"/>
          <p:nvPr/>
        </p:nvSpPr>
        <p:spPr>
          <a:xfrm>
            <a:off x="2880700" y="5164428"/>
            <a:ext cx="146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Recovery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305FE-446F-9743-9682-D41FAD769EE9}"/>
              </a:ext>
            </a:extLst>
          </p:cNvPr>
          <p:cNvSpPr txBox="1"/>
          <p:nvPr/>
        </p:nvSpPr>
        <p:spPr>
          <a:xfrm rot="16200000">
            <a:off x="-117918" y="3081796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 Duration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956B4D8-09F2-E94C-828D-DA6F40747760}"/>
              </a:ext>
            </a:extLst>
          </p:cNvPr>
          <p:cNvSpPr/>
          <p:nvPr/>
        </p:nvSpPr>
        <p:spPr>
          <a:xfrm>
            <a:off x="1642533" y="1608667"/>
            <a:ext cx="4538134" cy="2810933"/>
          </a:xfrm>
          <a:custGeom>
            <a:avLst/>
            <a:gdLst>
              <a:gd name="connsiteX0" fmla="*/ 0 w 4538134"/>
              <a:gd name="connsiteY0" fmla="*/ 0 h 2810933"/>
              <a:gd name="connsiteX1" fmla="*/ 1168400 w 4538134"/>
              <a:gd name="connsiteY1" fmla="*/ 1828800 h 2810933"/>
              <a:gd name="connsiteX2" fmla="*/ 4538134 w 4538134"/>
              <a:gd name="connsiteY2" fmla="*/ 2810933 h 2810933"/>
              <a:gd name="connsiteX3" fmla="*/ 4538134 w 4538134"/>
              <a:gd name="connsiteY3" fmla="*/ 2810933 h 281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134" h="2810933">
                <a:moveTo>
                  <a:pt x="0" y="0"/>
                </a:moveTo>
                <a:cubicBezTo>
                  <a:pt x="206022" y="680155"/>
                  <a:pt x="412044" y="1360311"/>
                  <a:pt x="1168400" y="1828800"/>
                </a:cubicBezTo>
                <a:cubicBezTo>
                  <a:pt x="1924756" y="2297289"/>
                  <a:pt x="4538134" y="2810933"/>
                  <a:pt x="4538134" y="2810933"/>
                </a:cubicBezTo>
                <a:lnTo>
                  <a:pt x="4538134" y="2810933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08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2E5089-22ED-9043-8982-F85AD0C58A62}"/>
              </a:ext>
            </a:extLst>
          </p:cNvPr>
          <p:cNvCxnSpPr/>
          <p:nvPr/>
        </p:nvCxnSpPr>
        <p:spPr>
          <a:xfrm>
            <a:off x="1300766" y="1455313"/>
            <a:ext cx="0" cy="370911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53B9F3-4530-0F4D-9955-05D8BCE9BEA4}"/>
              </a:ext>
            </a:extLst>
          </p:cNvPr>
          <p:cNvCxnSpPr>
            <a:cxnSpLocks/>
          </p:cNvCxnSpPr>
          <p:nvPr/>
        </p:nvCxnSpPr>
        <p:spPr>
          <a:xfrm flipH="1">
            <a:off x="976649" y="4788794"/>
            <a:ext cx="5339484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601641-50DE-B845-B286-A32B21722362}"/>
              </a:ext>
            </a:extLst>
          </p:cNvPr>
          <p:cNvSpPr txBox="1"/>
          <p:nvPr/>
        </p:nvSpPr>
        <p:spPr>
          <a:xfrm>
            <a:off x="2389068" y="5181907"/>
            <a:ext cx="304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 induced mortality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7E0D2-2292-F344-8BD8-C749D2B6B017}"/>
              </a:ext>
            </a:extLst>
          </p:cNvPr>
          <p:cNvSpPr txBox="1"/>
          <p:nvPr/>
        </p:nvSpPr>
        <p:spPr>
          <a:xfrm rot="16200000">
            <a:off x="-117918" y="3081796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 Duration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2A9CBC5-1872-614E-867B-FFE80E809C20}"/>
              </a:ext>
            </a:extLst>
          </p:cNvPr>
          <p:cNvSpPr/>
          <p:nvPr/>
        </p:nvSpPr>
        <p:spPr>
          <a:xfrm>
            <a:off x="1642533" y="1608667"/>
            <a:ext cx="4538134" cy="2810933"/>
          </a:xfrm>
          <a:custGeom>
            <a:avLst/>
            <a:gdLst>
              <a:gd name="connsiteX0" fmla="*/ 0 w 4538134"/>
              <a:gd name="connsiteY0" fmla="*/ 0 h 2810933"/>
              <a:gd name="connsiteX1" fmla="*/ 1168400 w 4538134"/>
              <a:gd name="connsiteY1" fmla="*/ 1828800 h 2810933"/>
              <a:gd name="connsiteX2" fmla="*/ 4538134 w 4538134"/>
              <a:gd name="connsiteY2" fmla="*/ 2810933 h 2810933"/>
              <a:gd name="connsiteX3" fmla="*/ 4538134 w 4538134"/>
              <a:gd name="connsiteY3" fmla="*/ 2810933 h 281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8134" h="2810933">
                <a:moveTo>
                  <a:pt x="0" y="0"/>
                </a:moveTo>
                <a:cubicBezTo>
                  <a:pt x="206022" y="680155"/>
                  <a:pt x="412044" y="1360311"/>
                  <a:pt x="1168400" y="1828800"/>
                </a:cubicBezTo>
                <a:cubicBezTo>
                  <a:pt x="1924756" y="2297289"/>
                  <a:pt x="4538134" y="2810933"/>
                  <a:pt x="4538134" y="2810933"/>
                </a:cubicBezTo>
                <a:lnTo>
                  <a:pt x="4538134" y="2810933"/>
                </a:ln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1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32087</TotalTime>
  <Words>227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Alpha,  </vt:lpstr>
      <vt:lpstr>Gamma</vt:lpstr>
      <vt:lpstr>Shedding</vt:lpstr>
      <vt:lpstr>Beta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Alexis Beagle</cp:lastModifiedBy>
  <cp:revision>42</cp:revision>
  <dcterms:created xsi:type="dcterms:W3CDTF">2020-12-14T19:07:10Z</dcterms:created>
  <dcterms:modified xsi:type="dcterms:W3CDTF">2021-04-17T22:52:37Z</dcterms:modified>
</cp:coreProperties>
</file>